
<file path=[Content_Types].xml><?xml version="1.0" encoding="utf-8"?>
<Types xmlns="http://schemas.openxmlformats.org/package/2006/content-types">
  <Default Extension="xml" ContentType="application/xml"/>
  <Default Extension="wmv" ContentType="video/x-ms-wmv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6"/>
  </p:notesMasterIdLst>
  <p:sldIdLst>
    <p:sldId id="256" r:id="rId3"/>
    <p:sldId id="274" r:id="rId4"/>
    <p:sldId id="263" r:id="rId5"/>
    <p:sldId id="264" r:id="rId6"/>
    <p:sldId id="266" r:id="rId7"/>
    <p:sldId id="267" r:id="rId8"/>
    <p:sldId id="275" r:id="rId9"/>
    <p:sldId id="276" r:id="rId10"/>
    <p:sldId id="277" r:id="rId11"/>
    <p:sldId id="268" r:id="rId12"/>
    <p:sldId id="270" r:id="rId13"/>
    <p:sldId id="271" r:id="rId14"/>
    <p:sldId id="27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D78D"/>
    <a:srgbClr val="DEE9C1"/>
    <a:srgbClr val="D3E2AC"/>
    <a:srgbClr val="F0F5E3"/>
    <a:srgbClr val="ECF5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3431"/>
  </p:normalViewPr>
  <p:slideViewPr>
    <p:cSldViewPr>
      <p:cViewPr>
        <p:scale>
          <a:sx n="100" d="100"/>
          <a:sy n="100" d="100"/>
        </p:scale>
        <p:origin x="920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E302D-6CA9-4659-82C7-D2A64336E8C3}" type="datetimeFigureOut">
              <a:rPr lang="en-US" smtClean="0"/>
              <a:t>5/12/17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C3F61-85B1-4C2C-A5B0-EF3F6A20F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049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/\\angler2\INKD-H\pressp0509%20(INKD)\2_In_Progress\Anand\d_lharris_travel_broch_11x17_tf_H\recycled_paper.jpg" TargetMode="External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recycled_paper.jpg" descr="\\angler2\INKD-H\pressp0509 (INKD)\2_In_Progress\Anand\d_lharris_travel_broch_11x17_tf_H\recycled_paper.jpg"/>
          <p:cNvPicPr/>
          <p:nvPr userDrawn="1"/>
        </p:nvPicPr>
        <p:blipFill>
          <a:blip r:embed="rId2" r:link="rId3"/>
          <a:srcRect r="9236" b="317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7" name="Rectangle 45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CA320">
              <a:alpha val="17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5" name="TAGS.jpg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924" y="0"/>
            <a:ext cx="1749552" cy="6858000"/>
          </a:xfrm>
          <a:prstGeom prst="rect">
            <a:avLst/>
          </a:prstGeom>
        </p:spPr>
      </p:pic>
      <p:pic>
        <p:nvPicPr>
          <p:cNvPr id="316" name="TAGS.jpg"/>
          <p:cNvPicPr/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3"/>
            <a:ext cx="1752600" cy="6846093"/>
          </a:xfrm>
          <a:prstGeom prst="rect">
            <a:avLst/>
          </a:prstGeom>
        </p:spPr>
      </p:pic>
      <p:sp>
        <p:nvSpPr>
          <p:cNvPr id="320" name="Rectangle 50"/>
          <p:cNvSpPr>
            <a:spLocks noChangeArrowheads="1"/>
          </p:cNvSpPr>
          <p:nvPr userDrawn="1"/>
        </p:nvSpPr>
        <p:spPr bwMode="auto">
          <a:xfrm flipV="1">
            <a:off x="0" y="6019800"/>
            <a:ext cx="914400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" name="Rectangle 48"/>
          <p:cNvSpPr>
            <a:spLocks noChangeArrowheads="1"/>
          </p:cNvSpPr>
          <p:nvPr/>
        </p:nvSpPr>
        <p:spPr bwMode="auto">
          <a:xfrm flipV="1">
            <a:off x="0" y="6096000"/>
            <a:ext cx="9144000" cy="685800"/>
          </a:xfrm>
          <a:prstGeom prst="rect">
            <a:avLst/>
          </a:prstGeom>
          <a:solidFill>
            <a:srgbClr val="341F00"/>
          </a:solidFill>
          <a:ln w="1270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9" name="TextBox 318"/>
          <p:cNvSpPr txBox="1"/>
          <p:nvPr userDrawn="1"/>
        </p:nvSpPr>
        <p:spPr>
          <a:xfrm>
            <a:off x="2857500" y="6208068"/>
            <a:ext cx="3429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MONDAY TO FRIDAY 9AM TO 5 PM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123 WEST MAIN STREET NEW YORK, NY 10001</a:t>
            </a:r>
          </a:p>
          <a:p>
            <a:pPr algn="ctr"/>
            <a:endParaRPr lang="en-US" sz="2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algn="ctr"/>
            <a:endParaRPr lang="en-US" sz="2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sz="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WWW.BESTTRAVEL.COM</a:t>
            </a:r>
            <a:endParaRPr lang="en-US" sz="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2" name="Text Placeholder 289"/>
          <p:cNvSpPr>
            <a:spLocks noGrp="1"/>
          </p:cNvSpPr>
          <p:nvPr>
            <p:ph type="body" sz="quarter" idx="12"/>
          </p:nvPr>
        </p:nvSpPr>
        <p:spPr>
          <a:xfrm>
            <a:off x="1961104" y="2362200"/>
            <a:ext cx="5201696" cy="457200"/>
          </a:xfrm>
          <a:prstGeom prst="rect">
            <a:avLst/>
          </a:prstGeom>
        </p:spPr>
        <p:txBody>
          <a:bodyPr/>
          <a:lstStyle>
            <a:lvl1pPr algn="ctr">
              <a:buNone/>
              <a:tabLst>
                <a:tab pos="854075" algn="l"/>
              </a:tabLst>
              <a:defRPr sz="2200" b="1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3" name="Text Placeholder 289"/>
          <p:cNvSpPr>
            <a:spLocks noGrp="1"/>
          </p:cNvSpPr>
          <p:nvPr>
            <p:ph type="body" sz="quarter" idx="13"/>
          </p:nvPr>
        </p:nvSpPr>
        <p:spPr>
          <a:xfrm>
            <a:off x="2267338" y="2895600"/>
            <a:ext cx="4590662" cy="314131"/>
          </a:xfrm>
          <a:prstGeom prst="rect">
            <a:avLst/>
          </a:prstGeom>
        </p:spPr>
        <p:txBody>
          <a:bodyPr/>
          <a:lstStyle>
            <a:lvl1pPr algn="ctr">
              <a:buNone/>
              <a:tabLst>
                <a:tab pos="854075" algn="l"/>
              </a:tabLst>
              <a:defRPr sz="1800" b="1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325" name="Group 324"/>
          <p:cNvGrpSpPr/>
          <p:nvPr userDrawn="1"/>
        </p:nvGrpSpPr>
        <p:grpSpPr>
          <a:xfrm>
            <a:off x="2438400" y="0"/>
            <a:ext cx="4292600" cy="1438275"/>
            <a:chOff x="2438400" y="0"/>
            <a:chExt cx="4292600" cy="1438275"/>
          </a:xfrm>
        </p:grpSpPr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438400" y="0"/>
              <a:ext cx="4292600" cy="1438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579698" y="0"/>
              <a:ext cx="4010684" cy="1295399"/>
            </a:xfrm>
            <a:prstGeom prst="rect">
              <a:avLst/>
            </a:prstGeom>
            <a:solidFill>
              <a:srgbClr val="FAA81A"/>
            </a:solidFill>
            <a:ln w="1270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6" name="Group 335"/>
          <p:cNvGrpSpPr/>
          <p:nvPr userDrawn="1"/>
        </p:nvGrpSpPr>
        <p:grpSpPr>
          <a:xfrm>
            <a:off x="3051175" y="381000"/>
            <a:ext cx="3067050" cy="538163"/>
            <a:chOff x="1073150" y="1457325"/>
            <a:chExt cx="3067050" cy="538163"/>
          </a:xfrm>
        </p:grpSpPr>
        <p:sp>
          <p:nvSpPr>
            <p:cNvPr id="11" name="Text Box 9"/>
            <p:cNvSpPr txBox="1">
              <a:spLocks noChangeArrowheads="1"/>
            </p:cNvSpPr>
            <p:nvPr userDrawn="1"/>
          </p:nvSpPr>
          <p:spPr bwMode="auto">
            <a:xfrm>
              <a:off x="1073150" y="1457325"/>
              <a:ext cx="306705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</a:rPr>
                <a:t>BEST TRAVEL, INC.</a:t>
              </a:r>
              <a:endPara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 userDrawn="1"/>
          </p:nvSpPr>
          <p:spPr bwMode="auto">
            <a:xfrm>
              <a:off x="1270000" y="1830388"/>
              <a:ext cx="2673350" cy="165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YOUR TRAVEL HEADQUARTERS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8"/>
          <p:cNvSpPr>
            <a:spLocks noGrp="1"/>
          </p:cNvSpPr>
          <p:nvPr>
            <p:ph type="tbl" sz="quarter" idx="11"/>
          </p:nvPr>
        </p:nvSpPr>
        <p:spPr>
          <a:xfrm>
            <a:off x="2438400" y="1676400"/>
            <a:ext cx="6477000" cy="41910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10" name="Text Placeholder 289"/>
          <p:cNvSpPr>
            <a:spLocks noGrp="1"/>
          </p:cNvSpPr>
          <p:nvPr>
            <p:ph type="body" sz="quarter" idx="10"/>
          </p:nvPr>
        </p:nvSpPr>
        <p:spPr>
          <a:xfrm>
            <a:off x="2438400" y="304800"/>
            <a:ext cx="4648200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tabLst>
                <a:tab pos="854075" algn="l"/>
              </a:tabLst>
              <a:defRPr sz="2200" b="1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289"/>
          <p:cNvSpPr>
            <a:spLocks noGrp="1"/>
          </p:cNvSpPr>
          <p:nvPr>
            <p:ph type="body" sz="quarter" idx="12"/>
          </p:nvPr>
        </p:nvSpPr>
        <p:spPr>
          <a:xfrm>
            <a:off x="2438400" y="1295400"/>
            <a:ext cx="4419600" cy="304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tabLst>
                <a:tab pos="854075" algn="l"/>
              </a:tabLst>
              <a:defRPr sz="125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Layout Slide 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able Placeholder 9"/>
          <p:cNvSpPr>
            <a:spLocks noGrp="1"/>
          </p:cNvSpPr>
          <p:nvPr>
            <p:ph type="tbl" sz="quarter" idx="11"/>
          </p:nvPr>
        </p:nvSpPr>
        <p:spPr>
          <a:xfrm>
            <a:off x="2438400" y="1752600"/>
            <a:ext cx="6477000" cy="23622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>
          <a:xfrm>
            <a:off x="2438400" y="4267200"/>
            <a:ext cx="6477000" cy="152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  <a:lvl2pPr>
              <a:buNone/>
              <a:defRPr sz="1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5" name="Text Placeholder 289"/>
          <p:cNvSpPr>
            <a:spLocks noGrp="1"/>
          </p:cNvSpPr>
          <p:nvPr>
            <p:ph type="body" sz="quarter" idx="10"/>
          </p:nvPr>
        </p:nvSpPr>
        <p:spPr>
          <a:xfrm>
            <a:off x="2438400" y="304800"/>
            <a:ext cx="4648200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tabLst>
                <a:tab pos="854075" algn="l"/>
              </a:tabLst>
              <a:defRPr sz="2200" b="1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89"/>
          <p:cNvSpPr>
            <a:spLocks noGrp="1"/>
          </p:cNvSpPr>
          <p:nvPr>
            <p:ph type="body" sz="quarter" idx="13"/>
          </p:nvPr>
        </p:nvSpPr>
        <p:spPr>
          <a:xfrm>
            <a:off x="2438400" y="1295400"/>
            <a:ext cx="4419600" cy="304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tabLst>
                <a:tab pos="854075" algn="l"/>
              </a:tabLst>
              <a:defRPr sz="125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Layout Slide with Bar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89"/>
          <p:cNvSpPr>
            <a:spLocks noGrp="1"/>
          </p:cNvSpPr>
          <p:nvPr>
            <p:ph type="body" sz="quarter" idx="10"/>
          </p:nvPr>
        </p:nvSpPr>
        <p:spPr>
          <a:xfrm>
            <a:off x="2438400" y="304800"/>
            <a:ext cx="4648200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tabLst>
                <a:tab pos="854075" algn="l"/>
              </a:tabLst>
              <a:defRPr sz="2200" b="1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289"/>
          <p:cNvSpPr>
            <a:spLocks noGrp="1"/>
          </p:cNvSpPr>
          <p:nvPr>
            <p:ph type="body" sz="quarter" idx="12"/>
          </p:nvPr>
        </p:nvSpPr>
        <p:spPr>
          <a:xfrm>
            <a:off x="2438400" y="1295400"/>
            <a:ext cx="3962400" cy="304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tabLst>
                <a:tab pos="854075" algn="l"/>
              </a:tabLst>
              <a:defRPr sz="125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6553200" y="1676400"/>
            <a:ext cx="2362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  <a:lvl2pPr>
              <a:buNone/>
              <a:defRPr sz="1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Chart Placeholder 13"/>
          <p:cNvSpPr>
            <a:spLocks noGrp="1"/>
          </p:cNvSpPr>
          <p:nvPr>
            <p:ph type="chart" sz="quarter" idx="14"/>
          </p:nvPr>
        </p:nvSpPr>
        <p:spPr>
          <a:xfrm>
            <a:off x="2438400" y="1676400"/>
            <a:ext cx="3962400" cy="4143375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Layout Slide with Pi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89"/>
          <p:cNvSpPr>
            <a:spLocks noGrp="1"/>
          </p:cNvSpPr>
          <p:nvPr>
            <p:ph type="body" sz="quarter" idx="10"/>
          </p:nvPr>
        </p:nvSpPr>
        <p:spPr>
          <a:xfrm>
            <a:off x="2438400" y="304800"/>
            <a:ext cx="4648200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tabLst>
                <a:tab pos="854075" algn="l"/>
              </a:tabLst>
              <a:defRPr sz="2200" b="1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289"/>
          <p:cNvSpPr>
            <a:spLocks noGrp="1"/>
          </p:cNvSpPr>
          <p:nvPr>
            <p:ph type="body" sz="quarter" idx="12"/>
          </p:nvPr>
        </p:nvSpPr>
        <p:spPr>
          <a:xfrm>
            <a:off x="5181600" y="1752600"/>
            <a:ext cx="3733800" cy="304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tabLst>
                <a:tab pos="854075" algn="l"/>
              </a:tabLst>
              <a:defRPr sz="125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5181600" y="2209800"/>
            <a:ext cx="3733800" cy="3581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  <a:lvl2pPr>
              <a:buNone/>
              <a:defRPr sz="1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3" name="Chart Placeholder 13"/>
          <p:cNvSpPr>
            <a:spLocks noGrp="1"/>
          </p:cNvSpPr>
          <p:nvPr>
            <p:ph type="chart" sz="quarter" idx="14"/>
          </p:nvPr>
        </p:nvSpPr>
        <p:spPr>
          <a:xfrm>
            <a:off x="2438400" y="1676400"/>
            <a:ext cx="2438400" cy="4143375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 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89"/>
          <p:cNvSpPr>
            <a:spLocks noGrp="1"/>
          </p:cNvSpPr>
          <p:nvPr>
            <p:ph type="body" sz="quarter" idx="10"/>
          </p:nvPr>
        </p:nvSpPr>
        <p:spPr>
          <a:xfrm>
            <a:off x="2438400" y="990600"/>
            <a:ext cx="4648200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tabLst>
                <a:tab pos="854075" algn="l"/>
              </a:tabLst>
              <a:defRPr sz="2200" b="1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2438400" y="1600200"/>
            <a:ext cx="6477000" cy="419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  <a:lvl2pPr>
              <a:buNone/>
              <a:defRPr sz="10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289"/>
          <p:cNvSpPr>
            <a:spLocks noGrp="1"/>
          </p:cNvSpPr>
          <p:nvPr>
            <p:ph type="body" sz="quarter" idx="14"/>
          </p:nvPr>
        </p:nvSpPr>
        <p:spPr>
          <a:xfrm>
            <a:off x="2438400" y="304800"/>
            <a:ext cx="4648200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tabLst>
                <a:tab pos="854075" algn="l"/>
              </a:tabLst>
              <a:defRPr sz="2200" b="1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676401"/>
            <a:ext cx="8001000" cy="242476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419600"/>
            <a:ext cx="8001000" cy="121920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72100" y="6158753"/>
            <a:ext cx="3200400" cy="365125"/>
          </a:xfrm>
          <a:prstGeom prst="rect">
            <a:avLst/>
          </a:prstGeom>
        </p:spPr>
        <p:txBody>
          <a:bodyPr/>
          <a:lstStyle/>
          <a:p>
            <a:fld id="{A4A6734C-E115-4BC5-9FB0-F9BF6FABFDA0}" type="datetimeFigureOut">
              <a:rPr lang="en-US" smtClean="0"/>
              <a:t>5/12/17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" y="6158753"/>
            <a:ext cx="320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046220" y="6158753"/>
            <a:ext cx="1051560" cy="365125"/>
          </a:xfrm>
          <a:prstGeom prst="rect">
            <a:avLst/>
          </a:prstGeom>
        </p:spPr>
        <p:txBody>
          <a:bodyPr/>
          <a:lstStyle/>
          <a:p>
            <a:fld id="{D739C4FB-7D33-419B-8833-D1372BFD11C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191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963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.jpeg"/><Relationship Id="rId12" Type="http://schemas.openxmlformats.org/officeDocument/2006/relationships/image" Target="file:///\\angler2\INKD-H\pressp0509%20(INKD)\2_In_Progress\Anand\d_lharris_travel_broch_11x17_tf_H\recycled_paper.jpg" TargetMode="Externa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microsoft.com/office/2007/relationships/media" Target="../media/media1.wmv"/><Relationship Id="rId10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recycled_paper.jpg" descr="\\angler2\INKD-H\pressp0509 (INKD)\2_In_Progress\Anand\d_lharris_travel_broch_11x17_tf_H\recycled_paper.jpg"/>
          <p:cNvPicPr/>
          <p:nvPr/>
        </p:nvPicPr>
        <p:blipFill>
          <a:blip r:embed="rId11" r:link="rId12"/>
          <a:srcRect r="9236" b="317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9" name="Rectangle 4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CA320">
              <a:alpha val="17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" name="Stamps.avi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0" y="0"/>
            <a:ext cx="2286000" cy="6858000"/>
          </a:xfrm>
          <a:prstGeom prst="rect">
            <a:avLst/>
          </a:prstGeom>
        </p:spPr>
      </p:pic>
      <p:grpSp>
        <p:nvGrpSpPr>
          <p:cNvPr id="379" name="Group 378"/>
          <p:cNvGrpSpPr/>
          <p:nvPr/>
        </p:nvGrpSpPr>
        <p:grpSpPr>
          <a:xfrm>
            <a:off x="7302500" y="0"/>
            <a:ext cx="1841500" cy="1466850"/>
            <a:chOff x="7302500" y="0"/>
            <a:chExt cx="1841500" cy="1466850"/>
          </a:xfrm>
        </p:grpSpPr>
        <p:sp>
          <p:nvSpPr>
            <p:cNvPr id="274" name="Rectangle 50"/>
            <p:cNvSpPr>
              <a:spLocks noChangeArrowheads="1"/>
            </p:cNvSpPr>
            <p:nvPr userDrawn="1"/>
          </p:nvSpPr>
          <p:spPr bwMode="auto">
            <a:xfrm>
              <a:off x="7302500" y="0"/>
              <a:ext cx="1841500" cy="14668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Rectangle 51"/>
            <p:cNvSpPr>
              <a:spLocks noChangeArrowheads="1"/>
            </p:cNvSpPr>
            <p:nvPr userDrawn="1"/>
          </p:nvSpPr>
          <p:spPr bwMode="auto">
            <a:xfrm>
              <a:off x="7391400" y="0"/>
              <a:ext cx="1752600" cy="1371600"/>
            </a:xfrm>
            <a:prstGeom prst="rect">
              <a:avLst/>
            </a:prstGeom>
            <a:solidFill>
              <a:srgbClr val="FAA81A"/>
            </a:solidFill>
            <a:ln w="1270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4" name="Group 383"/>
          <p:cNvGrpSpPr/>
          <p:nvPr/>
        </p:nvGrpSpPr>
        <p:grpSpPr>
          <a:xfrm>
            <a:off x="0" y="6019800"/>
            <a:ext cx="9144000" cy="838200"/>
            <a:chOff x="0" y="6019800"/>
            <a:chExt cx="9144000" cy="838200"/>
          </a:xfrm>
        </p:grpSpPr>
        <p:grpSp>
          <p:nvGrpSpPr>
            <p:cNvPr id="377" name="Group 376"/>
            <p:cNvGrpSpPr/>
            <p:nvPr userDrawn="1"/>
          </p:nvGrpSpPr>
          <p:grpSpPr>
            <a:xfrm>
              <a:off x="0" y="6019800"/>
              <a:ext cx="9144000" cy="838200"/>
              <a:chOff x="0" y="6019800"/>
              <a:chExt cx="9144000" cy="838200"/>
            </a:xfrm>
          </p:grpSpPr>
          <p:sp>
            <p:nvSpPr>
              <p:cNvPr id="338" name="Rectangle 50"/>
              <p:cNvSpPr>
                <a:spLocks noChangeArrowheads="1"/>
              </p:cNvSpPr>
              <p:nvPr userDrawn="1"/>
            </p:nvSpPr>
            <p:spPr bwMode="auto">
              <a:xfrm flipV="1">
                <a:off x="0" y="6019800"/>
                <a:ext cx="9144000" cy="8382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Rectangle 48"/>
              <p:cNvSpPr>
                <a:spLocks noChangeArrowheads="1"/>
              </p:cNvSpPr>
              <p:nvPr/>
            </p:nvSpPr>
            <p:spPr bwMode="auto">
              <a:xfrm flipV="1">
                <a:off x="0" y="6096000"/>
                <a:ext cx="9144000" cy="685800"/>
              </a:xfrm>
              <a:prstGeom prst="rect">
                <a:avLst/>
              </a:prstGeom>
              <a:solidFill>
                <a:srgbClr val="341F00"/>
              </a:solidFill>
              <a:ln w="12700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46" name="TextBox 345"/>
            <p:cNvSpPr txBox="1"/>
            <p:nvPr userDrawn="1"/>
          </p:nvSpPr>
          <p:spPr>
            <a:xfrm>
              <a:off x="2857500" y="6208068"/>
              <a:ext cx="34290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8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MONDAY TO FRIDAY 9AM TO 5 PM </a:t>
              </a:r>
            </a:p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8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123 WEST MAIN STREET NEW YORK, NY 10001</a:t>
              </a:r>
            </a:p>
            <a:p>
              <a:pPr algn="ctr"/>
              <a:endParaRPr lang="en-US" sz="200" dirty="0" smtClean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  <a:p>
              <a:pPr algn="ctr"/>
              <a:endParaRPr lang="en-US" sz="200" dirty="0" smtClean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  <a:p>
              <a:pPr algn="ctr"/>
              <a:r>
                <a:rPr lang="en-US" sz="6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WWW.BESTTRAVEL.COM</a:t>
              </a:r>
              <a:endParaRPr lang="en-US" sz="6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700" b="1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file:///\\angler2\INKD-H\pressp0509%20(INKD)\2_In_Progress\Anand\d_lharris_travel_broch_11x17_tf_H\114.pn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Relationship Id="rId3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Unit 4- The </a:t>
            </a:r>
            <a:r>
              <a:rPr lang="en-US" dirty="0"/>
              <a:t>places we will go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Passé </a:t>
            </a:r>
            <a:r>
              <a:rPr lang="en-US" dirty="0" err="1" smtClean="0"/>
              <a:t>Composé</a:t>
            </a:r>
            <a:r>
              <a:rPr lang="en-US" dirty="0" smtClean="0"/>
              <a:t>- </a:t>
            </a:r>
            <a:r>
              <a:rPr lang="en-US" dirty="0" err="1" smtClean="0"/>
              <a:t>Imparfait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4" name="114.png" descr="\\angler2\INKD-H\pressp0509 (INKD)\2_In_Progress\Anand\d_lharris_travel_broch_11x17_tf_H\114.png"/>
          <p:cNvPicPr/>
          <p:nvPr/>
        </p:nvPicPr>
        <p:blipFill>
          <a:blip r:embed="rId2" r:link="rId3" cstate="print"/>
          <a:stretch>
            <a:fillRect/>
          </a:stretch>
        </p:blipFill>
        <p:spPr>
          <a:xfrm>
            <a:off x="4043692" y="4953000"/>
            <a:ext cx="1056617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7542" y="5311624"/>
            <a:ext cx="8397119" cy="122162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Il y </a:t>
            </a:r>
            <a:r>
              <a:rPr lang="en-US" sz="3600" b="1" dirty="0" err="1" smtClean="0">
                <a:solidFill>
                  <a:srgbClr val="008000"/>
                </a:solidFill>
              </a:rPr>
              <a:t>avait</a:t>
            </a:r>
            <a:r>
              <a:rPr lang="en-US" sz="3600" b="1" dirty="0" smtClean="0">
                <a:solidFill>
                  <a:srgbClr val="008000"/>
                </a:solidFill>
              </a:rPr>
              <a:t> </a:t>
            </a:r>
            <a:r>
              <a:rPr lang="en-US" sz="3600" b="1" dirty="0" smtClean="0"/>
              <a:t>beaucoup de belles </a:t>
            </a:r>
            <a:r>
              <a:rPr lang="en-US" sz="3600" b="1" dirty="0" err="1" smtClean="0"/>
              <a:t>fleurs</a:t>
            </a:r>
            <a:r>
              <a:rPr lang="en-US" sz="3600" b="1" dirty="0" smtClean="0"/>
              <a:t> </a:t>
            </a:r>
            <a:endParaRPr lang="en-US" sz="36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42" y="1628800"/>
            <a:ext cx="2514600" cy="3238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142" y="1132880"/>
            <a:ext cx="3505200" cy="28001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548" y="2507680"/>
            <a:ext cx="2737148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4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0833" y="4381499"/>
            <a:ext cx="7556500" cy="2264833"/>
          </a:xfrm>
        </p:spPr>
        <p:txBody>
          <a:bodyPr>
            <a:normAutofit/>
          </a:bodyPr>
          <a:lstStyle/>
          <a:p>
            <a:r>
              <a:rPr lang="en-US" sz="3600" b="1" dirty="0" err="1" smtClean="0"/>
              <a:t>Puis</a:t>
            </a:r>
            <a:r>
              <a:rPr lang="en-US" sz="3600" b="1" dirty="0" smtClean="0"/>
              <a:t> nous </a:t>
            </a:r>
            <a:r>
              <a:rPr lang="en-US" sz="3600" b="1" dirty="0" err="1" smtClean="0">
                <a:solidFill>
                  <a:srgbClr val="FF0000"/>
                </a:solidFill>
              </a:rPr>
              <a:t>sommes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allés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/>
              <a:t>à</a:t>
            </a:r>
            <a:r>
              <a:rPr lang="en-US" sz="3600" b="1" dirty="0" smtClean="0"/>
              <a:t> la </a:t>
            </a:r>
            <a:r>
              <a:rPr lang="en-US" sz="3600" b="1" dirty="0" err="1" smtClean="0"/>
              <a:t>plage</a:t>
            </a:r>
            <a:r>
              <a:rPr lang="en-US" sz="3600" b="1" dirty="0" smtClean="0"/>
              <a:t> et nous </a:t>
            </a:r>
            <a:r>
              <a:rPr lang="en-US" sz="3600" b="1" dirty="0" err="1" smtClean="0">
                <a:solidFill>
                  <a:srgbClr val="FF0000"/>
                </a:solidFill>
              </a:rPr>
              <a:t>avons</a:t>
            </a:r>
            <a:r>
              <a:rPr lang="en-US" sz="3600" b="1" dirty="0" smtClean="0">
                <a:solidFill>
                  <a:srgbClr val="FF0000"/>
                </a:solidFill>
              </a:rPr>
              <a:t> du ski </a:t>
            </a:r>
            <a:r>
              <a:rPr lang="en-US" sz="3600" b="1" dirty="0" err="1" smtClean="0">
                <a:solidFill>
                  <a:srgbClr val="FF0000"/>
                </a:solidFill>
              </a:rPr>
              <a:t>nautique</a:t>
            </a:r>
            <a:r>
              <a:rPr lang="en-US" sz="3600" b="1" dirty="0" smtClean="0">
                <a:solidFill>
                  <a:srgbClr val="C00000"/>
                </a:solidFill>
              </a:rPr>
              <a:t>.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36712"/>
            <a:ext cx="4025070" cy="34563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662" y="908720"/>
            <a:ext cx="390196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8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535214" y="4931833"/>
            <a:ext cx="8397119" cy="12216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bg2"/>
              </a:buClr>
              <a:buFont typeface="Wingdings 2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0"/>
              </a:spcBef>
              <a:spcAft>
                <a:spcPts val="1000"/>
              </a:spcAft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bg2"/>
              </a:buClr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ts val="0"/>
              </a:spcBef>
              <a:spcAft>
                <a:spcPts val="1000"/>
              </a:spcAft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Wingdings 2" pitchFamily="18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Wingdings 2" pitchFamily="18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Wingdings 2" pitchFamily="18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Wingdings 2" pitchFamily="18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 err="1" smtClean="0"/>
              <a:t>C’</a:t>
            </a:r>
            <a:r>
              <a:rPr lang="en-US" sz="3600" b="1" dirty="0" err="1" smtClean="0">
                <a:solidFill>
                  <a:srgbClr val="008000"/>
                </a:solidFill>
              </a:rPr>
              <a:t>était</a:t>
            </a:r>
            <a:r>
              <a:rPr lang="en-US" sz="3600" b="1" dirty="0" smtClean="0"/>
              <a:t> formidable. Le sable </a:t>
            </a:r>
            <a:r>
              <a:rPr lang="en-US" sz="3600" b="1" dirty="0" err="1" smtClean="0">
                <a:solidFill>
                  <a:srgbClr val="00B050"/>
                </a:solidFill>
              </a:rPr>
              <a:t>était</a:t>
            </a:r>
            <a:r>
              <a:rPr lang="en-US" sz="3600" b="1" dirty="0" smtClean="0"/>
              <a:t> blanc et la </a:t>
            </a:r>
            <a:r>
              <a:rPr lang="en-US" sz="3600" b="1" dirty="0" err="1" smtClean="0"/>
              <a:t>plage</a:t>
            </a:r>
            <a:r>
              <a:rPr lang="en-US" sz="3600" b="1" dirty="0" smtClean="0"/>
              <a:t> </a:t>
            </a:r>
            <a:r>
              <a:rPr lang="en-US" sz="3600" b="1" dirty="0" err="1" smtClean="0">
                <a:solidFill>
                  <a:srgbClr val="00B050"/>
                </a:solidFill>
              </a:rPr>
              <a:t>était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très</a:t>
            </a:r>
            <a:r>
              <a:rPr lang="en-US" sz="3600" b="1" dirty="0" smtClean="0"/>
              <a:t> belle.  </a:t>
            </a:r>
            <a:endParaRPr lang="en-US" sz="3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28801"/>
            <a:ext cx="5976664" cy="321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5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1556792"/>
            <a:ext cx="6156176" cy="3120008"/>
          </a:xfrm>
        </p:spPr>
        <p:txBody>
          <a:bodyPr>
            <a:normAutofit/>
          </a:bodyPr>
          <a:lstStyle/>
          <a:p>
            <a:r>
              <a:rPr lang="en-US" sz="3600" b="1" dirty="0" err="1" smtClean="0"/>
              <a:t>J’</a:t>
            </a:r>
            <a:r>
              <a:rPr lang="en-US" sz="3600" b="1" dirty="0" err="1" smtClean="0">
                <a:solidFill>
                  <a:srgbClr val="008000"/>
                </a:solidFill>
              </a:rPr>
              <a:t>étais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très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contente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cette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visite</a:t>
            </a:r>
            <a:r>
              <a:rPr lang="en-US" sz="3600" b="1" dirty="0" smtClean="0"/>
              <a:t>. </a:t>
            </a:r>
            <a:r>
              <a:rPr lang="en-US" sz="3600" b="1" dirty="0" err="1" smtClean="0"/>
              <a:t>C’</a:t>
            </a:r>
            <a:r>
              <a:rPr lang="en-US" sz="3600" b="1" dirty="0" err="1" smtClean="0">
                <a:solidFill>
                  <a:srgbClr val="008000"/>
                </a:solidFill>
              </a:rPr>
              <a:t>était</a:t>
            </a:r>
            <a:r>
              <a:rPr lang="en-US" sz="3600" b="1" dirty="0" smtClean="0"/>
              <a:t> des </a:t>
            </a:r>
            <a:r>
              <a:rPr lang="en-US" sz="3600" b="1" dirty="0" err="1" smtClean="0"/>
              <a:t>vacances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géniales</a:t>
            </a:r>
            <a:r>
              <a:rPr lang="en-US" sz="3600" b="1" smtClean="0"/>
              <a:t>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6742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915816" y="1487714"/>
            <a:ext cx="5656684" cy="2613453"/>
          </a:xfrm>
        </p:spPr>
        <p:txBody>
          <a:bodyPr/>
          <a:lstStyle/>
          <a:p>
            <a:r>
              <a:rPr lang="en-US" dirty="0" smtClean="0"/>
              <a:t>Mon voyage </a:t>
            </a:r>
            <a:r>
              <a:rPr lang="en-US" dirty="0" err="1" smtClean="0"/>
              <a:t>en</a:t>
            </a:r>
            <a:r>
              <a:rPr lang="en-US" dirty="0" smtClean="0"/>
              <a:t> Martinique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947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487714"/>
            <a:ext cx="5008612" cy="2613453"/>
          </a:xfrm>
        </p:spPr>
        <p:txBody>
          <a:bodyPr/>
          <a:lstStyle/>
          <a:p>
            <a:r>
              <a:rPr lang="en-US" dirty="0" smtClean="0"/>
              <a:t>Mon voyage </a:t>
            </a:r>
            <a:r>
              <a:rPr lang="en-US" dirty="0" err="1" smtClean="0"/>
              <a:t>en</a:t>
            </a:r>
            <a:r>
              <a:rPr lang="en-US" dirty="0" smtClean="0"/>
              <a:t> Martinique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023" y="836712"/>
            <a:ext cx="3136449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93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2835" y="529167"/>
            <a:ext cx="4937880" cy="804333"/>
          </a:xfrm>
        </p:spPr>
        <p:txBody>
          <a:bodyPr/>
          <a:lstStyle/>
          <a:p>
            <a:r>
              <a:rPr lang="en-US" sz="4000" b="1" dirty="0" err="1" smtClean="0"/>
              <a:t>L’été</a:t>
            </a:r>
            <a:r>
              <a:rPr lang="en-US" sz="4000" b="1" dirty="0" smtClean="0"/>
              <a:t> dernier,  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2017080"/>
            <a:ext cx="4291012" cy="3384376"/>
          </a:xfrm>
          <a:solidFill>
            <a:schemeClr val="tx2">
              <a:lumMod val="25000"/>
              <a:lumOff val="75000"/>
            </a:schemeClr>
          </a:solidFill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Je </a:t>
            </a:r>
            <a:r>
              <a:rPr lang="en-US" sz="3600" b="1" dirty="0" err="1" smtClean="0">
                <a:solidFill>
                  <a:srgbClr val="FF0000"/>
                </a:solidFill>
              </a:rPr>
              <a:t>suis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allé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/>
              <a:t>en</a:t>
            </a:r>
            <a:r>
              <a:rPr lang="en-US" sz="3600" b="1" dirty="0" smtClean="0"/>
              <a:t> Martinique </a:t>
            </a:r>
            <a:r>
              <a:rPr lang="en-US" sz="3600" b="1" i="1" dirty="0" err="1" smtClean="0"/>
              <a:t>en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avio</a:t>
            </a:r>
            <a:r>
              <a:rPr lang="en-US" sz="3600" b="1" dirty="0" err="1" smtClean="0"/>
              <a:t>n</a:t>
            </a:r>
            <a:r>
              <a:rPr lang="en-US" sz="3600" b="1" dirty="0" smtClean="0"/>
              <a:t> avec </a:t>
            </a:r>
            <a:r>
              <a:rPr lang="en-US" sz="3600" b="1" dirty="0" err="1" smtClean="0"/>
              <a:t>mes</a:t>
            </a:r>
            <a:r>
              <a:rPr lang="en-US" sz="3600" b="1" dirty="0" smtClean="0"/>
              <a:t> parents. </a:t>
            </a:r>
            <a:r>
              <a:rPr lang="en-US" sz="3600" b="1" dirty="0" err="1" smtClean="0"/>
              <a:t>Quand</a:t>
            </a:r>
            <a:r>
              <a:rPr lang="en-US" sz="3600" b="1" dirty="0" smtClean="0"/>
              <a:t> nous </a:t>
            </a:r>
            <a:r>
              <a:rPr lang="en-US" sz="3600" b="1" dirty="0" err="1" smtClean="0">
                <a:solidFill>
                  <a:srgbClr val="FF0000"/>
                </a:solidFill>
              </a:rPr>
              <a:t>sommes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arrivés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/>
              <a:t>, nous </a:t>
            </a:r>
            <a:r>
              <a:rPr lang="en-US" sz="3600" b="1" u="sng" dirty="0" err="1" smtClean="0">
                <a:solidFill>
                  <a:srgbClr val="FF0000"/>
                </a:solidFill>
              </a:rPr>
              <a:t>avons</a:t>
            </a:r>
            <a:r>
              <a:rPr lang="en-US" sz="3600" b="1" u="sng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</a:rPr>
              <a:t>visité</a:t>
            </a:r>
            <a:r>
              <a:rPr lang="en-US" sz="3600" b="1" u="sng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/>
              <a:t>Fort de France </a:t>
            </a:r>
            <a:endParaRPr lang="en-US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017080"/>
            <a:ext cx="3289300" cy="2463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480880"/>
            <a:ext cx="3810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4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124744"/>
            <a:ext cx="2830286" cy="3380619"/>
          </a:xfrm>
          <a:solidFill>
            <a:schemeClr val="tx2">
              <a:lumMod val="25000"/>
              <a:lumOff val="75000"/>
            </a:schemeClr>
          </a:solidFill>
        </p:spPr>
        <p:txBody>
          <a:bodyPr>
            <a:normAutofit/>
          </a:bodyPr>
          <a:lstStyle/>
          <a:p>
            <a:r>
              <a:rPr lang="en-US" sz="3600" b="1" dirty="0" smtClean="0"/>
              <a:t>Il </a:t>
            </a:r>
            <a:r>
              <a:rPr lang="en-US" sz="3600" b="1" dirty="0" err="1" smtClean="0">
                <a:solidFill>
                  <a:srgbClr val="008000"/>
                </a:solidFill>
              </a:rPr>
              <a:t>faisait</a:t>
            </a:r>
            <a:r>
              <a:rPr lang="en-US" sz="3600" b="1" dirty="0" smtClean="0"/>
              <a:t> beau et </a:t>
            </a:r>
            <a:r>
              <a:rPr lang="en-US" sz="3600" b="1" dirty="0" err="1" smtClean="0"/>
              <a:t>chaud</a:t>
            </a:r>
            <a:r>
              <a:rPr lang="en-US" sz="3600" b="1" dirty="0" smtClean="0"/>
              <a:t>. Il ne </a:t>
            </a:r>
            <a:r>
              <a:rPr lang="en-US" sz="3600" b="1" dirty="0" err="1" smtClean="0">
                <a:solidFill>
                  <a:srgbClr val="008000"/>
                </a:solidFill>
              </a:rPr>
              <a:t>pleuvait</a:t>
            </a:r>
            <a:r>
              <a:rPr lang="en-US" sz="3600" b="1" dirty="0" smtClean="0"/>
              <a:t> pas.</a:t>
            </a:r>
            <a:endParaRPr lang="en-US" sz="36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24744"/>
            <a:ext cx="30988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3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881" y="4656667"/>
            <a:ext cx="8608785" cy="136676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Le premier jour,  nous </a:t>
            </a:r>
            <a:r>
              <a:rPr lang="en-US" sz="3600" b="1" dirty="0" err="1" smtClean="0">
                <a:solidFill>
                  <a:srgbClr val="FF0000"/>
                </a:solidFill>
              </a:rPr>
              <a:t>avons</a:t>
            </a:r>
            <a:r>
              <a:rPr lang="en-US" sz="3600" b="1" dirty="0" smtClean="0">
                <a:solidFill>
                  <a:srgbClr val="FF0000"/>
                </a:solidFill>
              </a:rPr>
              <a:t> fait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randonnée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la </a:t>
            </a:r>
            <a:r>
              <a:rPr lang="en-US" sz="3600" b="1" dirty="0" err="1" smtClean="0"/>
              <a:t>forêt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tropicale</a:t>
            </a:r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257" y="2204863"/>
            <a:ext cx="3879183" cy="24518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04862"/>
            <a:ext cx="3969689" cy="245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23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881" y="4656667"/>
            <a:ext cx="8608785" cy="1366762"/>
          </a:xfrm>
        </p:spPr>
        <p:txBody>
          <a:bodyPr>
            <a:normAutofit fontScale="92500" lnSpcReduction="20000"/>
          </a:bodyPr>
          <a:lstStyle/>
          <a:p>
            <a:r>
              <a:rPr lang="en-US" sz="3600" b="1" dirty="0" err="1" smtClean="0"/>
              <a:t>Puis</a:t>
            </a:r>
            <a:r>
              <a:rPr lang="en-US" sz="3600" b="1" dirty="0" smtClean="0"/>
              <a:t>, nous </a:t>
            </a:r>
            <a:r>
              <a:rPr lang="en-US" sz="3600" b="1" dirty="0" err="1" smtClean="0">
                <a:solidFill>
                  <a:srgbClr val="FF0000"/>
                </a:solidFill>
              </a:rPr>
              <a:t>sommes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montés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/>
              <a:t>sur la Montagne </a:t>
            </a:r>
            <a:r>
              <a:rPr lang="en-US" sz="3600" b="1" dirty="0" err="1" smtClean="0"/>
              <a:t>Pelée</a:t>
            </a:r>
            <a:r>
              <a:rPr lang="en-US" sz="3600" b="1" dirty="0" smtClean="0"/>
              <a:t>. Après </a:t>
            </a:r>
            <a:r>
              <a:rPr lang="en-US" sz="3600" b="1" dirty="0" err="1" smtClean="0"/>
              <a:t>ça</a:t>
            </a:r>
            <a:r>
              <a:rPr lang="en-US" sz="3600" b="1" dirty="0" smtClean="0"/>
              <a:t>, </a:t>
            </a:r>
            <a:r>
              <a:rPr lang="en-US" sz="3600" b="1" dirty="0" smtClean="0">
                <a:solidFill>
                  <a:srgbClr val="FF0000"/>
                </a:solidFill>
              </a:rPr>
              <a:t>nous nous </a:t>
            </a:r>
            <a:r>
              <a:rPr lang="en-US" sz="3600" b="1" dirty="0" err="1" smtClean="0">
                <a:solidFill>
                  <a:srgbClr val="FF0000"/>
                </a:solidFill>
              </a:rPr>
              <a:t>sommes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baignés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l’océan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près</a:t>
            </a:r>
            <a:r>
              <a:rPr lang="en-US" sz="3600" b="1" dirty="0" smtClean="0"/>
              <a:t> de Saint Pierre </a:t>
            </a:r>
            <a:endParaRPr lang="en-US" sz="3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628800"/>
            <a:ext cx="504056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5157192"/>
            <a:ext cx="8608785" cy="1366762"/>
          </a:xfrm>
        </p:spPr>
        <p:txBody>
          <a:bodyPr>
            <a:normAutofit/>
          </a:bodyPr>
          <a:lstStyle/>
          <a:p>
            <a:r>
              <a:rPr lang="en-US" sz="3600" b="1" dirty="0" err="1" smtClean="0"/>
              <a:t>C’</a:t>
            </a:r>
            <a:r>
              <a:rPr lang="en-US" sz="3600" b="1" dirty="0" err="1" smtClean="0">
                <a:solidFill>
                  <a:srgbClr val="00B050"/>
                </a:solidFill>
              </a:rPr>
              <a:t>était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magnifique</a:t>
            </a:r>
            <a:r>
              <a:rPr lang="en-US" sz="3600" b="1" dirty="0" smtClean="0"/>
              <a:t>. Le sable </a:t>
            </a:r>
            <a:r>
              <a:rPr lang="en-US" sz="3600" b="1" dirty="0" err="1" smtClean="0">
                <a:solidFill>
                  <a:srgbClr val="00B050"/>
                </a:solidFill>
              </a:rPr>
              <a:t>était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en-US" sz="3600" b="1" dirty="0" smtClean="0"/>
              <a:t>noir. </a:t>
            </a:r>
            <a:endParaRPr lang="en-US" sz="3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72816"/>
            <a:ext cx="619268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78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881" y="4656667"/>
            <a:ext cx="8608785" cy="136676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Le </a:t>
            </a:r>
            <a:r>
              <a:rPr lang="en-US" sz="3600" b="1" dirty="0" err="1" smtClean="0"/>
              <a:t>deuxième</a:t>
            </a:r>
            <a:r>
              <a:rPr lang="en-US" sz="3600" b="1" dirty="0" smtClean="0"/>
              <a:t> jour, nous </a:t>
            </a:r>
            <a:r>
              <a:rPr lang="en-US" sz="3600" b="1" dirty="0" err="1" smtClean="0">
                <a:solidFill>
                  <a:srgbClr val="FF0000"/>
                </a:solidFill>
              </a:rPr>
              <a:t>avons</a:t>
            </a:r>
            <a:r>
              <a:rPr lang="en-US" sz="3600" b="1" dirty="0" smtClean="0">
                <a:solidFill>
                  <a:srgbClr val="FF0000"/>
                </a:solidFill>
              </a:rPr>
              <a:t> fait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randonnée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dans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jardin</a:t>
            </a:r>
            <a:r>
              <a:rPr lang="en-US" sz="3600" b="1" dirty="0" smtClean="0"/>
              <a:t> de Balata. </a:t>
            </a:r>
            <a:endParaRPr lang="en-US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089651"/>
            <a:ext cx="5256584" cy="256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71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World-Travel-Presentation-Design">
  <a:themeElements>
    <a:clrScheme name="lharris_travel">
      <a:dk1>
        <a:srgbClr val="000000"/>
      </a:dk1>
      <a:lt1>
        <a:srgbClr val="FFFFFF"/>
      </a:lt1>
      <a:dk2>
        <a:srgbClr val="341F00"/>
      </a:dk2>
      <a:lt2>
        <a:srgbClr val="FFFFFF"/>
      </a:lt2>
      <a:accent1>
        <a:srgbClr val="57360D"/>
      </a:accent1>
      <a:accent2>
        <a:srgbClr val="FAA81A"/>
      </a:accent2>
      <a:accent3>
        <a:srgbClr val="C2771E"/>
      </a:accent3>
      <a:accent4>
        <a:srgbClr val="FFC000"/>
      </a:accent4>
      <a:accent5>
        <a:srgbClr val="FFD08C"/>
      </a:accent5>
      <a:accent6>
        <a:srgbClr val="FEEDD1"/>
      </a:accent6>
      <a:hlink>
        <a:srgbClr val="613A00"/>
      </a:hlink>
      <a:folHlink>
        <a:srgbClr val="FFA219"/>
      </a:folHlink>
    </a:clrScheme>
    <a:fontScheme name="lharris_travel">
      <a:majorFont>
        <a:latin typeface="times new roman"/>
        <a:ea typeface=""/>
        <a:cs typeface=""/>
      </a:majorFont>
      <a:minorFont>
        <a:latin typeface="Trebus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973865A-932A-40C4-95BE-857C693E5F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Voyage template</Template>
  <TotalTime>28</TotalTime>
  <Words>159</Words>
  <Application>Microsoft Macintosh PowerPoint</Application>
  <PresentationFormat>On-screen Show (4:3)</PresentationFormat>
  <Paragraphs>15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Calibri</vt:lpstr>
      <vt:lpstr>Times New Roman</vt:lpstr>
      <vt:lpstr>Times New Roman</vt:lpstr>
      <vt:lpstr>Trebushet MS</vt:lpstr>
      <vt:lpstr>Wingdings 2</vt:lpstr>
      <vt:lpstr>Arial</vt:lpstr>
      <vt:lpstr>World-Travel-Presentation-Design</vt:lpstr>
      <vt:lpstr>PowerPoint Presentation</vt:lpstr>
      <vt:lpstr>Mon voyage en Martinique </vt:lpstr>
      <vt:lpstr>Mon voyage en Martinique </vt:lpstr>
      <vt:lpstr>L’été dernier,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GREBERT,VIVIANE</dc:creator>
  <cp:keywords/>
  <cp:lastModifiedBy>GREBERT,VIVIANE</cp:lastModifiedBy>
  <cp:revision>6</cp:revision>
  <dcterms:created xsi:type="dcterms:W3CDTF">2017-05-11T22:52:55Z</dcterms:created>
  <dcterms:modified xsi:type="dcterms:W3CDTF">2017-05-12T23:03:25Z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TC019291519991</vt:lpwstr>
  </property>
</Properties>
</file>